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7"/>
  </p:notesMasterIdLst>
  <p:sldIdLst>
    <p:sldId id="1864" r:id="rId5"/>
    <p:sldId id="1876" r:id="rId6"/>
    <p:sldId id="1846" r:id="rId7"/>
    <p:sldId id="1845" r:id="rId8"/>
    <p:sldId id="1848" r:id="rId9"/>
    <p:sldId id="1877" r:id="rId10"/>
    <p:sldId id="1849" r:id="rId11"/>
    <p:sldId id="1880" r:id="rId12"/>
    <p:sldId id="1879" r:id="rId13"/>
    <p:sldId id="1878" r:id="rId14"/>
    <p:sldId id="1881" r:id="rId15"/>
    <p:sldId id="1859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377E9-999D-4F61-BC72-3624BD377027}" v="50" dt="2025-11-10T17:19:51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24" autoAdjust="0"/>
  </p:normalViewPr>
  <p:slideViewPr>
    <p:cSldViewPr snapToGrid="0">
      <p:cViewPr>
        <p:scale>
          <a:sx n="106" d="100"/>
          <a:sy n="106" d="100"/>
        </p:scale>
        <p:origin x="-12" y="-66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edeon" userId="aa6b5465-df4b-4ae3-b490-0d20fc010589" providerId="ADAL" clId="{8B2E8BAB-EE31-42B8-B93E-0353D42DBA1D}"/>
    <pc:docChg chg="undo custSel addSld delSld modSld sldOrd">
      <pc:chgData name="David Gedeon" userId="aa6b5465-df4b-4ae3-b490-0d20fc010589" providerId="ADAL" clId="{8B2E8BAB-EE31-42B8-B93E-0353D42DBA1D}" dt="2025-11-10T17:20:17.189" v="2079" actId="255"/>
      <pc:docMkLst>
        <pc:docMk/>
      </pc:docMkLst>
      <pc:sldChg chg="modSp mod">
        <pc:chgData name="David Gedeon" userId="aa6b5465-df4b-4ae3-b490-0d20fc010589" providerId="ADAL" clId="{8B2E8BAB-EE31-42B8-B93E-0353D42DBA1D}" dt="2025-11-10T13:58:36.687" v="487" actId="1076"/>
        <pc:sldMkLst>
          <pc:docMk/>
          <pc:sldMk cId="803542810" sldId="1845"/>
        </pc:sldMkLst>
        <pc:spChg chg="mod">
          <ac:chgData name="David Gedeon" userId="aa6b5465-df4b-4ae3-b490-0d20fc010589" providerId="ADAL" clId="{8B2E8BAB-EE31-42B8-B93E-0353D42DBA1D}" dt="2025-11-10T13:58:26.397" v="485" actId="20577"/>
          <ac:spMkLst>
            <pc:docMk/>
            <pc:sldMk cId="803542810" sldId="1845"/>
            <ac:spMk id="6" creationId="{7DCBA01B-ECA4-4938-872A-B38BEB13AC06}"/>
          </ac:spMkLst>
        </pc:spChg>
        <pc:picChg chg="mod">
          <ac:chgData name="David Gedeon" userId="aa6b5465-df4b-4ae3-b490-0d20fc010589" providerId="ADAL" clId="{8B2E8BAB-EE31-42B8-B93E-0353D42DBA1D}" dt="2025-11-10T13:58:36.687" v="487" actId="1076"/>
          <ac:picMkLst>
            <pc:docMk/>
            <pc:sldMk cId="803542810" sldId="1845"/>
            <ac:picMk id="3" creationId="{61A68F2A-1C2C-7043-800C-98AF3530B340}"/>
          </ac:picMkLst>
        </pc:picChg>
      </pc:sldChg>
      <pc:sldChg chg="modSp mod">
        <pc:chgData name="David Gedeon" userId="aa6b5465-df4b-4ae3-b490-0d20fc010589" providerId="ADAL" clId="{8B2E8BAB-EE31-42B8-B93E-0353D42DBA1D}" dt="2025-11-10T17:02:48.772" v="1797" actId="20577"/>
        <pc:sldMkLst>
          <pc:docMk/>
          <pc:sldMk cId="2957678139" sldId="1848"/>
        </pc:sldMkLst>
        <pc:spChg chg="mod">
          <ac:chgData name="David Gedeon" userId="aa6b5465-df4b-4ae3-b490-0d20fc010589" providerId="ADAL" clId="{8B2E8BAB-EE31-42B8-B93E-0353D42DBA1D}" dt="2025-11-10T17:02:22.233" v="1744" actId="1076"/>
          <ac:spMkLst>
            <pc:docMk/>
            <pc:sldMk cId="2957678139" sldId="1848"/>
            <ac:spMk id="4" creationId="{048FBE6B-DC67-4E64-80F4-CADE978D2FE3}"/>
          </ac:spMkLst>
        </pc:spChg>
        <pc:spChg chg="mod">
          <ac:chgData name="David Gedeon" userId="aa6b5465-df4b-4ae3-b490-0d20fc010589" providerId="ADAL" clId="{8B2E8BAB-EE31-42B8-B93E-0353D42DBA1D}" dt="2025-11-10T17:02:48.772" v="1797" actId="20577"/>
          <ac:spMkLst>
            <pc:docMk/>
            <pc:sldMk cId="2957678139" sldId="1848"/>
            <ac:spMk id="11" creationId="{4C6A9FD9-630E-44B9-BED8-AFEA6C84A88B}"/>
          </ac:spMkLst>
        </pc:spChg>
      </pc:sldChg>
      <pc:sldChg chg="modSp mod modClrScheme chgLayout">
        <pc:chgData name="David Gedeon" userId="aa6b5465-df4b-4ae3-b490-0d20fc010589" providerId="ADAL" clId="{8B2E8BAB-EE31-42B8-B93E-0353D42DBA1D}" dt="2025-11-10T16:59:24.199" v="1675" actId="1076"/>
        <pc:sldMkLst>
          <pc:docMk/>
          <pc:sldMk cId="394783395" sldId="1849"/>
        </pc:sldMkLst>
        <pc:spChg chg="mod ord">
          <ac:chgData name="David Gedeon" userId="aa6b5465-df4b-4ae3-b490-0d20fc010589" providerId="ADAL" clId="{8B2E8BAB-EE31-42B8-B93E-0353D42DBA1D}" dt="2025-11-10T16:59:09.774" v="1672" actId="1076"/>
          <ac:spMkLst>
            <pc:docMk/>
            <pc:sldMk cId="394783395" sldId="1849"/>
            <ac:spMk id="3" creationId="{EF99585A-5E1F-40FA-8E64-BB4F04611657}"/>
          </ac:spMkLst>
        </pc:spChg>
        <pc:spChg chg="mod ord">
          <ac:chgData name="David Gedeon" userId="aa6b5465-df4b-4ae3-b490-0d20fc010589" providerId="ADAL" clId="{8B2E8BAB-EE31-42B8-B93E-0353D42DBA1D}" dt="2025-11-10T16:58:44.464" v="1667" actId="1076"/>
          <ac:spMkLst>
            <pc:docMk/>
            <pc:sldMk cId="394783395" sldId="1849"/>
            <ac:spMk id="5" creationId="{D1262CD5-AD01-42E3-9173-97C12BB0D9B8}"/>
          </ac:spMkLst>
        </pc:spChg>
        <pc:picChg chg="mod">
          <ac:chgData name="David Gedeon" userId="aa6b5465-df4b-4ae3-b490-0d20fc010589" providerId="ADAL" clId="{8B2E8BAB-EE31-42B8-B93E-0353D42DBA1D}" dt="2025-11-10T16:59:24.199" v="1675" actId="1076"/>
          <ac:picMkLst>
            <pc:docMk/>
            <pc:sldMk cId="394783395" sldId="1849"/>
            <ac:picMk id="12" creationId="{5F48000A-82FE-CC80-6609-D8BF686DB148}"/>
          </ac:picMkLst>
        </pc:picChg>
      </pc:sldChg>
      <pc:sldChg chg="modSp mod">
        <pc:chgData name="David Gedeon" userId="aa6b5465-df4b-4ae3-b490-0d20fc010589" providerId="ADAL" clId="{8B2E8BAB-EE31-42B8-B93E-0353D42DBA1D}" dt="2025-11-10T17:20:17.189" v="2079" actId="255"/>
        <pc:sldMkLst>
          <pc:docMk/>
          <pc:sldMk cId="576716121" sldId="1859"/>
        </pc:sldMkLst>
        <pc:spChg chg="mod">
          <ac:chgData name="David Gedeon" userId="aa6b5465-df4b-4ae3-b490-0d20fc010589" providerId="ADAL" clId="{8B2E8BAB-EE31-42B8-B93E-0353D42DBA1D}" dt="2025-11-10T17:20:17.189" v="2079" actId="255"/>
          <ac:spMkLst>
            <pc:docMk/>
            <pc:sldMk cId="576716121" sldId="1859"/>
            <ac:spMk id="7" creationId="{C3BC92DE-1779-4A44-AED9-0261C2497DD9}"/>
          </ac:spMkLst>
        </pc:spChg>
      </pc:sldChg>
      <pc:sldChg chg="modSp mod">
        <pc:chgData name="David Gedeon" userId="aa6b5465-df4b-4ae3-b490-0d20fc010589" providerId="ADAL" clId="{8B2E8BAB-EE31-42B8-B93E-0353D42DBA1D}" dt="2025-11-07T20:17:21.535" v="70" actId="20577"/>
        <pc:sldMkLst>
          <pc:docMk/>
          <pc:sldMk cId="1543265293" sldId="1864"/>
        </pc:sldMkLst>
        <pc:spChg chg="mod">
          <ac:chgData name="David Gedeon" userId="aa6b5465-df4b-4ae3-b490-0d20fc010589" providerId="ADAL" clId="{8B2E8BAB-EE31-42B8-B93E-0353D42DBA1D}" dt="2025-11-07T20:17:21.535" v="70" actId="20577"/>
          <ac:spMkLst>
            <pc:docMk/>
            <pc:sldMk cId="1543265293" sldId="1864"/>
            <ac:spMk id="3074" creationId="{ED2DB031-9003-4F74-A88F-FE2A2ABABC72}"/>
          </ac:spMkLst>
        </pc:spChg>
      </pc:sldChg>
      <pc:sldChg chg="del">
        <pc:chgData name="David Gedeon" userId="aa6b5465-df4b-4ae3-b490-0d20fc010589" providerId="ADAL" clId="{8B2E8BAB-EE31-42B8-B93E-0353D42DBA1D}" dt="2025-11-10T17:01:12.493" v="1685" actId="47"/>
        <pc:sldMkLst>
          <pc:docMk/>
          <pc:sldMk cId="1430663837" sldId="1865"/>
        </pc:sldMkLst>
      </pc:sldChg>
      <pc:sldChg chg="del">
        <pc:chgData name="David Gedeon" userId="aa6b5465-df4b-4ae3-b490-0d20fc010589" providerId="ADAL" clId="{8B2E8BAB-EE31-42B8-B93E-0353D42DBA1D}" dt="2025-11-10T17:00:46.544" v="1678" actId="47"/>
        <pc:sldMkLst>
          <pc:docMk/>
          <pc:sldMk cId="1470979386" sldId="1866"/>
        </pc:sldMkLst>
      </pc:sldChg>
      <pc:sldChg chg="del">
        <pc:chgData name="David Gedeon" userId="aa6b5465-df4b-4ae3-b490-0d20fc010589" providerId="ADAL" clId="{8B2E8BAB-EE31-42B8-B93E-0353D42DBA1D}" dt="2025-11-10T17:01:19.148" v="1686" actId="47"/>
        <pc:sldMkLst>
          <pc:docMk/>
          <pc:sldMk cId="28183035" sldId="1868"/>
        </pc:sldMkLst>
      </pc:sldChg>
      <pc:sldChg chg="del">
        <pc:chgData name="David Gedeon" userId="aa6b5465-df4b-4ae3-b490-0d20fc010589" providerId="ADAL" clId="{8B2E8BAB-EE31-42B8-B93E-0353D42DBA1D}" dt="2025-11-10T17:01:27.438" v="1687" actId="47"/>
        <pc:sldMkLst>
          <pc:docMk/>
          <pc:sldMk cId="1561593930" sldId="1869"/>
        </pc:sldMkLst>
      </pc:sldChg>
      <pc:sldChg chg="del">
        <pc:chgData name="David Gedeon" userId="aa6b5465-df4b-4ae3-b490-0d20fc010589" providerId="ADAL" clId="{8B2E8BAB-EE31-42B8-B93E-0353D42DBA1D}" dt="2025-11-10T17:00:50.931" v="1679" actId="47"/>
        <pc:sldMkLst>
          <pc:docMk/>
          <pc:sldMk cId="1329799803" sldId="1870"/>
        </pc:sldMkLst>
      </pc:sldChg>
      <pc:sldChg chg="del">
        <pc:chgData name="David Gedeon" userId="aa6b5465-df4b-4ae3-b490-0d20fc010589" providerId="ADAL" clId="{8B2E8BAB-EE31-42B8-B93E-0353D42DBA1D}" dt="2025-11-10T17:00:55.574" v="1680" actId="47"/>
        <pc:sldMkLst>
          <pc:docMk/>
          <pc:sldMk cId="1878290692" sldId="1871"/>
        </pc:sldMkLst>
      </pc:sldChg>
      <pc:sldChg chg="del">
        <pc:chgData name="David Gedeon" userId="aa6b5465-df4b-4ae3-b490-0d20fc010589" providerId="ADAL" clId="{8B2E8BAB-EE31-42B8-B93E-0353D42DBA1D}" dt="2025-11-10T17:00:57.811" v="1681" actId="47"/>
        <pc:sldMkLst>
          <pc:docMk/>
          <pc:sldMk cId="1065146831" sldId="1872"/>
        </pc:sldMkLst>
      </pc:sldChg>
      <pc:sldChg chg="del">
        <pc:chgData name="David Gedeon" userId="aa6b5465-df4b-4ae3-b490-0d20fc010589" providerId="ADAL" clId="{8B2E8BAB-EE31-42B8-B93E-0353D42DBA1D}" dt="2025-11-10T17:01:00.472" v="1682" actId="47"/>
        <pc:sldMkLst>
          <pc:docMk/>
          <pc:sldMk cId="4241950842" sldId="1873"/>
        </pc:sldMkLst>
      </pc:sldChg>
      <pc:sldChg chg="del">
        <pc:chgData name="David Gedeon" userId="aa6b5465-df4b-4ae3-b490-0d20fc010589" providerId="ADAL" clId="{8B2E8BAB-EE31-42B8-B93E-0353D42DBA1D}" dt="2025-11-10T17:01:04.461" v="1683" actId="47"/>
        <pc:sldMkLst>
          <pc:docMk/>
          <pc:sldMk cId="1192391842" sldId="1874"/>
        </pc:sldMkLst>
      </pc:sldChg>
      <pc:sldChg chg="del">
        <pc:chgData name="David Gedeon" userId="aa6b5465-df4b-4ae3-b490-0d20fc010589" providerId="ADAL" clId="{8B2E8BAB-EE31-42B8-B93E-0353D42DBA1D}" dt="2025-11-10T17:01:08.253" v="1684" actId="47"/>
        <pc:sldMkLst>
          <pc:docMk/>
          <pc:sldMk cId="1674102651" sldId="1875"/>
        </pc:sldMkLst>
      </pc:sldChg>
      <pc:sldChg chg="addSp delSp modSp new mod modAnim chgLayout">
        <pc:chgData name="David Gedeon" userId="aa6b5465-df4b-4ae3-b490-0d20fc010589" providerId="ADAL" clId="{8B2E8BAB-EE31-42B8-B93E-0353D42DBA1D}" dt="2025-11-10T13:53:42.753" v="480"/>
        <pc:sldMkLst>
          <pc:docMk/>
          <pc:sldMk cId="511482030" sldId="1876"/>
        </pc:sldMkLst>
        <pc:spChg chg="add mod">
          <ac:chgData name="David Gedeon" userId="aa6b5465-df4b-4ae3-b490-0d20fc010589" providerId="ADAL" clId="{8B2E8BAB-EE31-42B8-B93E-0353D42DBA1D}" dt="2025-11-07T20:18:01.973" v="96" actId="20577"/>
          <ac:spMkLst>
            <pc:docMk/>
            <pc:sldMk cId="511482030" sldId="1876"/>
            <ac:spMk id="8" creationId="{A284E1BD-8282-FCF9-0CE5-986248727289}"/>
          </ac:spMkLst>
        </pc:spChg>
        <pc:spChg chg="add mod">
          <ac:chgData name="David Gedeon" userId="aa6b5465-df4b-4ae3-b490-0d20fc010589" providerId="ADAL" clId="{8B2E8BAB-EE31-42B8-B93E-0353D42DBA1D}" dt="2025-11-07T20:22:10.801" v="474" actId="20577"/>
          <ac:spMkLst>
            <pc:docMk/>
            <pc:sldMk cId="511482030" sldId="1876"/>
            <ac:spMk id="10" creationId="{D6C9EF06-5C42-28D0-C4CE-98D106DADC24}"/>
          </ac:spMkLst>
        </pc:spChg>
      </pc:sldChg>
      <pc:sldChg chg="modSp add mod">
        <pc:chgData name="David Gedeon" userId="aa6b5465-df4b-4ae3-b490-0d20fc010589" providerId="ADAL" clId="{8B2E8BAB-EE31-42B8-B93E-0353D42DBA1D}" dt="2025-11-10T17:03:37.363" v="1829" actId="20577"/>
        <pc:sldMkLst>
          <pc:docMk/>
          <pc:sldMk cId="3606575334" sldId="1877"/>
        </pc:sldMkLst>
        <pc:spChg chg="mod">
          <ac:chgData name="David Gedeon" userId="aa6b5465-df4b-4ae3-b490-0d20fc010589" providerId="ADAL" clId="{8B2E8BAB-EE31-42B8-B93E-0353D42DBA1D}" dt="2025-11-10T17:03:37.363" v="1829" actId="20577"/>
          <ac:spMkLst>
            <pc:docMk/>
            <pc:sldMk cId="3606575334" sldId="1877"/>
            <ac:spMk id="11" creationId="{DAFAA6C9-13BB-1599-5EB4-DC1FC27A2638}"/>
          </ac:spMkLst>
        </pc:spChg>
      </pc:sldChg>
      <pc:sldChg chg="addSp delSp modSp add mod modClrScheme chgLayout">
        <pc:chgData name="David Gedeon" userId="aa6b5465-df4b-4ae3-b490-0d20fc010589" providerId="ADAL" clId="{8B2E8BAB-EE31-42B8-B93E-0353D42DBA1D}" dt="2025-11-10T17:04:04.855" v="1832" actId="700"/>
        <pc:sldMkLst>
          <pc:docMk/>
          <pc:sldMk cId="989829859" sldId="1878"/>
        </pc:sldMkLst>
        <pc:spChg chg="mod ord">
          <ac:chgData name="David Gedeon" userId="aa6b5465-df4b-4ae3-b490-0d20fc010589" providerId="ADAL" clId="{8B2E8BAB-EE31-42B8-B93E-0353D42DBA1D}" dt="2025-11-10T17:04:04.855" v="1832" actId="700"/>
          <ac:spMkLst>
            <pc:docMk/>
            <pc:sldMk cId="989829859" sldId="1878"/>
            <ac:spMk id="3" creationId="{4374DFE3-F75E-F14C-7635-E229B533D792}"/>
          </ac:spMkLst>
        </pc:spChg>
        <pc:spChg chg="mod ord">
          <ac:chgData name="David Gedeon" userId="aa6b5465-df4b-4ae3-b490-0d20fc010589" providerId="ADAL" clId="{8B2E8BAB-EE31-42B8-B93E-0353D42DBA1D}" dt="2025-11-10T17:04:04.855" v="1832" actId="700"/>
          <ac:spMkLst>
            <pc:docMk/>
            <pc:sldMk cId="989829859" sldId="1878"/>
            <ac:spMk id="5" creationId="{DB818CFD-2C64-BAE1-5C7E-97AD69A96652}"/>
          </ac:spMkLst>
        </pc:spChg>
        <pc:spChg chg="add del mod ord">
          <ac:chgData name="David Gedeon" userId="aa6b5465-df4b-4ae3-b490-0d20fc010589" providerId="ADAL" clId="{8B2E8BAB-EE31-42B8-B93E-0353D42DBA1D}" dt="2025-11-10T17:04:04.855" v="1832" actId="700"/>
          <ac:spMkLst>
            <pc:docMk/>
            <pc:sldMk cId="989829859" sldId="1878"/>
            <ac:spMk id="8" creationId="{89AE1C00-8DFC-D059-54DE-8C45C6324375}"/>
          </ac:spMkLst>
        </pc:spChg>
        <pc:graphicFrameChg chg="add del mod">
          <ac:chgData name="David Gedeon" userId="aa6b5465-df4b-4ae3-b490-0d20fc010589" providerId="ADAL" clId="{8B2E8BAB-EE31-42B8-B93E-0353D42DBA1D}" dt="2025-11-10T14:22:52.168" v="1353" actId="478"/>
          <ac:graphicFrameMkLst>
            <pc:docMk/>
            <pc:sldMk cId="989829859" sldId="1878"/>
            <ac:graphicFrameMk id="6" creationId="{622C4655-6DF1-B75F-55F7-9B2AB51984B7}"/>
          </ac:graphicFrameMkLst>
        </pc:graphicFrameChg>
        <pc:graphicFrameChg chg="add mod modGraphic">
          <ac:chgData name="David Gedeon" userId="aa6b5465-df4b-4ae3-b490-0d20fc010589" providerId="ADAL" clId="{8B2E8BAB-EE31-42B8-B93E-0353D42DBA1D}" dt="2025-11-10T14:42:57.166" v="1498" actId="1076"/>
          <ac:graphicFrameMkLst>
            <pc:docMk/>
            <pc:sldMk cId="989829859" sldId="1878"/>
            <ac:graphicFrameMk id="7" creationId="{1B04F121-6C81-9B99-806F-0B8C8B88F5E0}"/>
          </ac:graphicFrameMkLst>
        </pc:graphicFrameChg>
        <pc:picChg chg="del">
          <ac:chgData name="David Gedeon" userId="aa6b5465-df4b-4ae3-b490-0d20fc010589" providerId="ADAL" clId="{8B2E8BAB-EE31-42B8-B93E-0353D42DBA1D}" dt="2025-11-10T14:33:00.959" v="1414" actId="478"/>
          <ac:picMkLst>
            <pc:docMk/>
            <pc:sldMk cId="989829859" sldId="1878"/>
            <ac:picMk id="2" creationId="{E4E0FB08-5DEB-5C9F-3D36-00279C65C538}"/>
          </ac:picMkLst>
        </pc:picChg>
        <pc:picChg chg="add del">
          <ac:chgData name="David Gedeon" userId="aa6b5465-df4b-4ae3-b490-0d20fc010589" providerId="ADAL" clId="{8B2E8BAB-EE31-42B8-B93E-0353D42DBA1D}" dt="2025-11-10T14:21:21.452" v="1349" actId="478"/>
          <ac:picMkLst>
            <pc:docMk/>
            <pc:sldMk cId="989829859" sldId="1878"/>
            <ac:picMk id="4" creationId="{FBABD336-3375-02EF-1A1E-A84861139879}"/>
          </ac:picMkLst>
        </pc:picChg>
        <pc:picChg chg="del">
          <ac:chgData name="David Gedeon" userId="aa6b5465-df4b-4ae3-b490-0d20fc010589" providerId="ADAL" clId="{8B2E8BAB-EE31-42B8-B93E-0353D42DBA1D}" dt="2025-11-10T14:19:56.914" v="1328" actId="478"/>
          <ac:picMkLst>
            <pc:docMk/>
            <pc:sldMk cId="989829859" sldId="1878"/>
            <ac:picMk id="12" creationId="{98623771-AD8A-971E-B74D-5EA76415C18B}"/>
          </ac:picMkLst>
        </pc:picChg>
      </pc:sldChg>
      <pc:sldChg chg="addSp delSp modSp add mod ord">
        <pc:chgData name="David Gedeon" userId="aa6b5465-df4b-4ae3-b490-0d20fc010589" providerId="ADAL" clId="{8B2E8BAB-EE31-42B8-B93E-0353D42DBA1D}" dt="2025-11-10T17:00:20.579" v="1677"/>
        <pc:sldMkLst>
          <pc:docMk/>
          <pc:sldMk cId="2630507389" sldId="1879"/>
        </pc:sldMkLst>
        <pc:graphicFrameChg chg="add mod modGraphic">
          <ac:chgData name="David Gedeon" userId="aa6b5465-df4b-4ae3-b490-0d20fc010589" providerId="ADAL" clId="{8B2E8BAB-EE31-42B8-B93E-0353D42DBA1D}" dt="2025-11-10T14:56:50.868" v="1574"/>
          <ac:graphicFrameMkLst>
            <pc:docMk/>
            <pc:sldMk cId="2630507389" sldId="1879"/>
            <ac:graphicFrameMk id="2" creationId="{3A806535-6308-2C65-4475-6BBA35870040}"/>
          </ac:graphicFrameMkLst>
        </pc:graphicFrameChg>
        <pc:graphicFrameChg chg="del mod">
          <ac:chgData name="David Gedeon" userId="aa6b5465-df4b-4ae3-b490-0d20fc010589" providerId="ADAL" clId="{8B2E8BAB-EE31-42B8-B93E-0353D42DBA1D}" dt="2025-11-10T14:46:19.959" v="1501" actId="478"/>
          <ac:graphicFrameMkLst>
            <pc:docMk/>
            <pc:sldMk cId="2630507389" sldId="1879"/>
            <ac:graphicFrameMk id="7" creationId="{505EF752-78C2-637C-2A40-C148409500A6}"/>
          </ac:graphicFrameMkLst>
        </pc:graphicFrameChg>
      </pc:sldChg>
      <pc:sldChg chg="addSp delSp modSp add mod setBg">
        <pc:chgData name="David Gedeon" userId="aa6b5465-df4b-4ae3-b490-0d20fc010589" providerId="ADAL" clId="{8B2E8BAB-EE31-42B8-B93E-0353D42DBA1D}" dt="2025-11-10T16:57:56.756" v="1665" actId="478"/>
        <pc:sldMkLst>
          <pc:docMk/>
          <pc:sldMk cId="380701134" sldId="1880"/>
        </pc:sldMkLst>
        <pc:spChg chg="del mod">
          <ac:chgData name="David Gedeon" userId="aa6b5465-df4b-4ae3-b490-0d20fc010589" providerId="ADAL" clId="{8B2E8BAB-EE31-42B8-B93E-0353D42DBA1D}" dt="2025-11-10T16:54:49.358" v="1650" actId="478"/>
          <ac:spMkLst>
            <pc:docMk/>
            <pc:sldMk cId="380701134" sldId="1880"/>
            <ac:spMk id="3" creationId="{CF75AD99-774F-D1CC-289A-1E1F8583A7FE}"/>
          </ac:spMkLst>
        </pc:spChg>
        <pc:spChg chg="del mod">
          <ac:chgData name="David Gedeon" userId="aa6b5465-df4b-4ae3-b490-0d20fc010589" providerId="ADAL" clId="{8B2E8BAB-EE31-42B8-B93E-0353D42DBA1D}" dt="2025-11-10T16:57:47.187" v="1663" actId="478"/>
          <ac:spMkLst>
            <pc:docMk/>
            <pc:sldMk cId="380701134" sldId="1880"/>
            <ac:spMk id="5" creationId="{969B3004-9AFD-4CB5-1E9E-EEBC74DE2D94}"/>
          </ac:spMkLst>
        </pc:spChg>
        <pc:spChg chg="add del mod">
          <ac:chgData name="David Gedeon" userId="aa6b5465-df4b-4ae3-b490-0d20fc010589" providerId="ADAL" clId="{8B2E8BAB-EE31-42B8-B93E-0353D42DBA1D}" dt="2025-11-10T16:55:26.620" v="1656" actId="478"/>
          <ac:spMkLst>
            <pc:docMk/>
            <pc:sldMk cId="380701134" sldId="1880"/>
            <ac:spMk id="8" creationId="{82BAE8C9-B60E-A092-3A90-21A3DF300818}"/>
          </ac:spMkLst>
        </pc:spChg>
        <pc:spChg chg="add del mod">
          <ac:chgData name="David Gedeon" userId="aa6b5465-df4b-4ae3-b490-0d20fc010589" providerId="ADAL" clId="{8B2E8BAB-EE31-42B8-B93E-0353D42DBA1D}" dt="2025-11-10T16:57:56.756" v="1665" actId="478"/>
          <ac:spMkLst>
            <pc:docMk/>
            <pc:sldMk cId="380701134" sldId="1880"/>
            <ac:spMk id="10" creationId="{944FA899-7BF8-C33D-BC9C-F4F4BE128AE8}"/>
          </ac:spMkLst>
        </pc:spChg>
        <pc:graphicFrameChg chg="add del mod">
          <ac:chgData name="David Gedeon" userId="aa6b5465-df4b-4ae3-b490-0d20fc010589" providerId="ADAL" clId="{8B2E8BAB-EE31-42B8-B93E-0353D42DBA1D}" dt="2025-11-10T16:42:04.345" v="1585" actId="478"/>
          <ac:graphicFrameMkLst>
            <pc:docMk/>
            <pc:sldMk cId="380701134" sldId="1880"/>
            <ac:graphicFrameMk id="4" creationId="{2112CFF9-F720-7B24-1525-1D807CFEA50C}"/>
          </ac:graphicFrameMkLst>
        </pc:graphicFrameChg>
        <pc:graphicFrameChg chg="add mod modGraphic">
          <ac:chgData name="David Gedeon" userId="aa6b5465-df4b-4ae3-b490-0d20fc010589" providerId="ADAL" clId="{8B2E8BAB-EE31-42B8-B93E-0353D42DBA1D}" dt="2025-11-10T16:57:52.089" v="1664" actId="1076"/>
          <ac:graphicFrameMkLst>
            <pc:docMk/>
            <pc:sldMk cId="380701134" sldId="1880"/>
            <ac:graphicFrameMk id="6" creationId="{14C47435-C2D1-D6C7-BF79-1F8922E28DC7}"/>
          </ac:graphicFrameMkLst>
        </pc:graphicFrameChg>
        <pc:picChg chg="del mod">
          <ac:chgData name="David Gedeon" userId="aa6b5465-df4b-4ae3-b490-0d20fc010589" providerId="ADAL" clId="{8B2E8BAB-EE31-42B8-B93E-0353D42DBA1D}" dt="2025-11-10T16:55:01.498" v="1653" actId="478"/>
          <ac:picMkLst>
            <pc:docMk/>
            <pc:sldMk cId="380701134" sldId="1880"/>
            <ac:picMk id="2" creationId="{9D2DB49C-177D-9D07-FDCF-16B3711A2812}"/>
          </ac:picMkLst>
        </pc:picChg>
        <pc:picChg chg="del">
          <ac:chgData name="David Gedeon" userId="aa6b5465-df4b-4ae3-b490-0d20fc010589" providerId="ADAL" clId="{8B2E8BAB-EE31-42B8-B93E-0353D42DBA1D}" dt="2025-11-10T16:41:12.986" v="1577" actId="478"/>
          <ac:picMkLst>
            <pc:docMk/>
            <pc:sldMk cId="380701134" sldId="1880"/>
            <ac:picMk id="12" creationId="{C2050F27-745C-D91C-9116-E5CCF7EB09D5}"/>
          </ac:picMkLst>
        </pc:picChg>
      </pc:sldChg>
      <pc:sldChg chg="delSp modSp add mod">
        <pc:chgData name="David Gedeon" userId="aa6b5465-df4b-4ae3-b490-0d20fc010589" providerId="ADAL" clId="{8B2E8BAB-EE31-42B8-B93E-0353D42DBA1D}" dt="2025-11-10T17:18:50.517" v="2005" actId="1076"/>
        <pc:sldMkLst>
          <pc:docMk/>
          <pc:sldMk cId="509064896" sldId="1881"/>
        </pc:sldMkLst>
        <pc:spChg chg="mod">
          <ac:chgData name="David Gedeon" userId="aa6b5465-df4b-4ae3-b490-0d20fc010589" providerId="ADAL" clId="{8B2E8BAB-EE31-42B8-B93E-0353D42DBA1D}" dt="2025-11-10T17:18:50.517" v="2005" actId="1076"/>
          <ac:spMkLst>
            <pc:docMk/>
            <pc:sldMk cId="509064896" sldId="1881"/>
            <ac:spMk id="3" creationId="{F3AFC363-5933-63CF-679E-BD7957D61EEB}"/>
          </ac:spMkLst>
        </pc:spChg>
        <pc:spChg chg="mod">
          <ac:chgData name="David Gedeon" userId="aa6b5465-df4b-4ae3-b490-0d20fc010589" providerId="ADAL" clId="{8B2E8BAB-EE31-42B8-B93E-0353D42DBA1D}" dt="2025-11-10T17:18:18.240" v="2001" actId="1076"/>
          <ac:spMkLst>
            <pc:docMk/>
            <pc:sldMk cId="509064896" sldId="1881"/>
            <ac:spMk id="5" creationId="{C979AE1D-A247-AF4C-B564-015F6AE1C51A}"/>
          </ac:spMkLst>
        </pc:spChg>
        <pc:graphicFrameChg chg="del">
          <ac:chgData name="David Gedeon" userId="aa6b5465-df4b-4ae3-b490-0d20fc010589" providerId="ADAL" clId="{8B2E8BAB-EE31-42B8-B93E-0353D42DBA1D}" dt="2025-11-10T17:13:44.589" v="1946" actId="478"/>
          <ac:graphicFrameMkLst>
            <pc:docMk/>
            <pc:sldMk cId="509064896" sldId="1881"/>
            <ac:graphicFrameMk id="7" creationId="{F08253AC-AB1E-662D-1B9E-571EB722064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C112B-DF9B-4C1F-2567-59A10E623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6B565-7603-0488-FB7B-885CB4E6C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A74502-1FA5-C031-82C3-EA9CE9C6E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9FEF0-CC39-4E88-28AD-915DE336F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159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B60B1-BEF5-4848-BB02-98EBFE35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525D14-D587-4C6A-05BC-0865FDBF7F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5899" y="715961"/>
            <a:ext cx="4296144" cy="56742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edeon@tmacog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06630" y="2766219"/>
            <a:ext cx="7459461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TMACOG Transportation Program Project Prioritization Processes</a:t>
            </a:r>
            <a:endParaRPr lang="en-US" altLang="en-US" dirty="0"/>
          </a:p>
        </p:txBody>
      </p:sp>
      <p:pic>
        <p:nvPicPr>
          <p:cNvPr id="3" name="Picture 2" descr="A blue and white map&#10;&#10;Description automatically generated">
            <a:extLst>
              <a:ext uri="{FF2B5EF4-FFF2-40B4-BE49-F238E27FC236}">
                <a16:creationId xmlns:a16="http://schemas.microsoft.com/office/drawing/2014/main" id="{424ECC5B-08FC-341D-47E4-4C1CA854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707" y="5238523"/>
            <a:ext cx="1427384" cy="12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A930E-2091-5B0A-1604-4A62A8B64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818CFD-2C64-BAE1-5C7E-97AD69A9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610756"/>
            <a:ext cx="9141397" cy="787179"/>
          </a:xfrm>
        </p:spPr>
        <p:txBody>
          <a:bodyPr/>
          <a:lstStyle/>
          <a:p>
            <a:pPr algn="ctr"/>
            <a:r>
              <a:rPr lang="en-US" dirty="0"/>
              <a:t>FY 2026-2029 TIP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4DFE3-F75E-F14C-7635-E229B533D7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5" y="828669"/>
            <a:ext cx="7799387" cy="3513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altLang="en-US" b="0" u="sng" dirty="0"/>
              <a:t>TAP Prioritization Process</a:t>
            </a:r>
          </a:p>
          <a:p>
            <a:pPr marL="0" lvl="1" indent="0">
              <a:buNone/>
            </a:pPr>
            <a:endParaRPr lang="en-US" b="0" i="0" dirty="0">
              <a:solidFill>
                <a:srgbClr val="410007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1"/>
            <a:endParaRPr lang="en-US" dirty="0">
              <a:solidFill>
                <a:srgbClr val="410007"/>
              </a:solidFill>
              <a:highlight>
                <a:srgbClr val="FFFFFF"/>
              </a:highlight>
              <a:latin typeface="Google San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B04F121-6C81-9B99-806F-0B8C8B88F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69364"/>
              </p:ext>
            </p:extLst>
          </p:nvPr>
        </p:nvGraphicFramePr>
        <p:xfrm>
          <a:off x="1706877" y="1180021"/>
          <a:ext cx="8778241" cy="4513447"/>
        </p:xfrm>
        <a:graphic>
          <a:graphicData uri="http://schemas.openxmlformats.org/drawingml/2006/table">
            <a:tbl>
              <a:tblPr/>
              <a:tblGrid>
                <a:gridCol w="2037320">
                  <a:extLst>
                    <a:ext uri="{9D8B030D-6E8A-4147-A177-3AD203B41FA5}">
                      <a16:colId xmlns:a16="http://schemas.microsoft.com/office/drawing/2014/main" val="2193879036"/>
                    </a:ext>
                  </a:extLst>
                </a:gridCol>
                <a:gridCol w="2374663">
                  <a:extLst>
                    <a:ext uri="{9D8B030D-6E8A-4147-A177-3AD203B41FA5}">
                      <a16:colId xmlns:a16="http://schemas.microsoft.com/office/drawing/2014/main" val="1599877228"/>
                    </a:ext>
                  </a:extLst>
                </a:gridCol>
                <a:gridCol w="1676167">
                  <a:extLst>
                    <a:ext uri="{9D8B030D-6E8A-4147-A177-3AD203B41FA5}">
                      <a16:colId xmlns:a16="http://schemas.microsoft.com/office/drawing/2014/main" val="3640994041"/>
                    </a:ext>
                  </a:extLst>
                </a:gridCol>
                <a:gridCol w="984743">
                  <a:extLst>
                    <a:ext uri="{9D8B030D-6E8A-4147-A177-3AD203B41FA5}">
                      <a16:colId xmlns:a16="http://schemas.microsoft.com/office/drawing/2014/main" val="3311054682"/>
                    </a:ext>
                  </a:extLst>
                </a:gridCol>
                <a:gridCol w="1705348">
                  <a:extLst>
                    <a:ext uri="{9D8B030D-6E8A-4147-A177-3AD203B41FA5}">
                      <a16:colId xmlns:a16="http://schemas.microsoft.com/office/drawing/2014/main" val="1971170486"/>
                    </a:ext>
                  </a:extLst>
                </a:gridCol>
              </a:tblGrid>
              <a:tr h="390699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Criteria for TAP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36170"/>
                  </a:ext>
                </a:extLst>
              </a:tr>
              <a:tr h="3865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49" marR="2849" marT="28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49" marR="2849" marT="2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 Available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44469"/>
                  </a:ext>
                </a:extLst>
              </a:tr>
              <a:tr h="258237">
                <a:tc row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Scoring Factors (50 Points)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Project Condition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5 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37314"/>
                  </a:ext>
                </a:extLst>
              </a:tr>
              <a:tr h="16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Existing Condition or Project Need for New Construction</a:t>
                      </a:r>
                    </a:p>
                  </a:txBody>
                  <a:tcPr marL="2849" marR="2849" marT="28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7 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316077"/>
                  </a:ext>
                </a:extLst>
              </a:tr>
              <a:tr h="246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Percentage of Local Match</a:t>
                      </a:r>
                    </a:p>
                  </a:txBody>
                  <a:tcPr marL="2849" marR="2849" marT="28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5 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93599"/>
                  </a:ext>
                </a:extLst>
              </a:tr>
              <a:tr h="7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Requested Funding Amount</a:t>
                      </a:r>
                    </a:p>
                  </a:txBody>
                  <a:tcPr marL="2849" marR="2849" marT="28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329453"/>
                  </a:ext>
                </a:extLst>
              </a:tr>
              <a:tr h="216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Plan Consistency (8 Points Max)</a:t>
                      </a:r>
                    </a:p>
                  </a:txBody>
                  <a:tcPr marL="2849" marR="2849" marT="28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523723"/>
                  </a:ext>
                </a:extLst>
              </a:tr>
              <a:tr h="155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Project Sponsor's #1 Transportation Alternatives Priority </a:t>
                      </a:r>
                    </a:p>
                  </a:txBody>
                  <a:tcPr marL="2849" marR="2849" marT="28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92512"/>
                  </a:ext>
                </a:extLst>
              </a:tr>
              <a:tr h="10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Population Impacted within 1 mile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016552"/>
                  </a:ext>
                </a:extLst>
              </a:tr>
              <a:tr h="133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Alternative Modes of Transportation Impacted</a:t>
                      </a:r>
                    </a:p>
                  </a:txBody>
                  <a:tcPr marL="2849" marR="2849" marT="28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965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Sponsor Project Delivery History</a:t>
                      </a:r>
                    </a:p>
                  </a:txBody>
                  <a:tcPr marL="2849" marR="2849" marT="28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469612"/>
                  </a:ext>
                </a:extLst>
              </a:tr>
              <a:tr h="164129">
                <a:tc row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Factors (50 Points)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Project Type (Max 20 Points)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492089"/>
                  </a:ext>
                </a:extLst>
              </a:tr>
              <a:tr h="137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Connectivity</a:t>
                      </a:r>
                    </a:p>
                  </a:txBody>
                  <a:tcPr marL="2849" marR="2849" marT="28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250885"/>
                  </a:ext>
                </a:extLst>
              </a:tr>
              <a:tr h="63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Project Status</a:t>
                      </a:r>
                    </a:p>
                  </a:txBody>
                  <a:tcPr marL="2849" marR="2849" marT="28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778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 Environmental Justice Area</a:t>
                      </a:r>
                    </a:p>
                  </a:txBody>
                  <a:tcPr marL="2849" marR="2849" marT="28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629633"/>
                  </a:ext>
                </a:extLst>
              </a:tr>
              <a:tr h="137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 Safety (Max 10 points)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215751"/>
                  </a:ext>
                </a:extLst>
              </a:tr>
              <a:tr h="2710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Points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49" marR="2849" marT="28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49" marR="2849" marT="28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49" marR="2849" marT="2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37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2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C31A12-83B6-3ED9-A205-6A77D9BF5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79AE1D-A247-AF4C-B564-015F6AE1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99671"/>
            <a:ext cx="9141397" cy="615553"/>
          </a:xfrm>
        </p:spPr>
        <p:txBody>
          <a:bodyPr/>
          <a:lstStyle/>
          <a:p>
            <a:pPr algn="ctr"/>
            <a:r>
              <a:rPr lang="en-US" dirty="0"/>
              <a:t>2055 Long Range Transportation Plan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FC363-5933-63CF-679E-BD7957D61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8694" y="597529"/>
            <a:ext cx="6594610" cy="548093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lvl="1" indent="0">
              <a:buNone/>
            </a:pPr>
            <a:endParaRPr lang="en-US" sz="4800" b="0" i="0" dirty="0">
              <a:solidFill>
                <a:srgbClr val="410007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Economic Growth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Local impacts (1 Point)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Regional and community connection (3-5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Multimodal terminal access (3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Benefits to existing or proposed commercial/industrial parks (3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Personal Mobility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Incorporates complete streets (4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Improves access to public transit (3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Improves access to regional and interregional destinations (3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Infrastructure Condition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Meets criteria for system preservation list (4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Replaces or improves conditions of non-motorized transportation (4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New Infrastructure (4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Number of crashes (1 point)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Appear in TMACOG’s Safety Location Report (2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30% injury rate (4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Number of fatal/serious injury (1 Point)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On ODOT’s HSIP or SIP priority lists (2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Improves safety for bikes, pedestrians, or transit users (5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Congestion &amp; Reliability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Level of travel time reliability (Streetlight Data) (7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Promotes alternate mode of transportation (2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Environmental Sustainability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Impacts on air quality (5 Points – negative points possible)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Effects on environmentally sensitive areas (5 Points – negative points possible)</a:t>
            </a:r>
          </a:p>
          <a:p>
            <a:pPr algn="l">
              <a:lnSpc>
                <a:spcPct val="120000"/>
              </a:lnSpc>
            </a:pPr>
            <a:r>
              <a:rPr lang="en-US" sz="4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• Equity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Positive or negative impact to Environmental Justice neighborhoods (5 Points)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o Is project located in a Justice 40 area (5 Points)</a:t>
            </a:r>
            <a:endParaRPr lang="en-US" sz="4800" dirty="0">
              <a:solidFill>
                <a:srgbClr val="410007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6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7" y="3260705"/>
            <a:ext cx="7799387" cy="1534757"/>
          </a:xfrm>
        </p:spPr>
        <p:txBody>
          <a:bodyPr/>
          <a:lstStyle/>
          <a:p>
            <a:r>
              <a:rPr lang="en-US" altLang="en-US" sz="2400" dirty="0"/>
              <a:t>David Gedeon</a:t>
            </a:r>
          </a:p>
          <a:p>
            <a:r>
              <a:rPr lang="en-US" altLang="en-US" sz="2400" dirty="0"/>
              <a:t>Transportation Director</a:t>
            </a:r>
          </a:p>
          <a:p>
            <a:r>
              <a:rPr lang="en-US" altLang="en-US" sz="2400" dirty="0"/>
              <a:t>TMACOG</a:t>
            </a:r>
          </a:p>
          <a:p>
            <a:endParaRPr lang="en-US" altLang="en-US" sz="2400" dirty="0"/>
          </a:p>
          <a:p>
            <a:r>
              <a:rPr lang="en-US" altLang="en-US" sz="2400" dirty="0">
                <a:hlinkClick r:id="rId3"/>
              </a:rPr>
              <a:t>gedeon@tmacog.org</a:t>
            </a:r>
            <a:endParaRPr lang="en-US" altLang="en-US" sz="2400" dirty="0"/>
          </a:p>
          <a:p>
            <a:r>
              <a:rPr lang="en-US" altLang="en-US" sz="2400" dirty="0"/>
              <a:t>(419) 820-4511</a:t>
            </a:r>
          </a:p>
          <a:p>
            <a:endParaRPr lang="en-US" dirty="0"/>
          </a:p>
        </p:txBody>
      </p:sp>
      <p:pic>
        <p:nvPicPr>
          <p:cNvPr id="2" name="Picture 1" descr="A blue and white map&#10;&#10;Description automatically generated">
            <a:extLst>
              <a:ext uri="{FF2B5EF4-FFF2-40B4-BE49-F238E27FC236}">
                <a16:creationId xmlns:a16="http://schemas.microsoft.com/office/drawing/2014/main" id="{ED34DB92-0ABD-7070-50D7-33463D7A2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707" y="241980"/>
            <a:ext cx="1427384" cy="12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84E1BD-8282-FCF9-0CE5-98624872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dirty="0"/>
              <a:t>Prioritization Processes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6C9EF06-5C42-28D0-C4CE-98D106DAD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/>
          <a:p>
            <a:r>
              <a:rPr lang="en-US" sz="2000" dirty="0"/>
              <a:t>Transportation Improvement Program (TIP)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/>
              <a:t>Surface Transportation Block Grant (STBG)</a:t>
            </a:r>
          </a:p>
          <a:p>
            <a:pPr marL="514350" indent="-285750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sz="2000" dirty="0"/>
              <a:t>Congestion Mitigation and Air Quality (CMAQ)</a:t>
            </a:r>
          </a:p>
          <a:p>
            <a:pPr marL="514350" indent="-285750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sz="2000" dirty="0"/>
              <a:t>Transportation Alternatives Program (TAP)</a:t>
            </a:r>
          </a:p>
          <a:p>
            <a:pPr marL="514350" indent="-285750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sz="2000" dirty="0"/>
              <a:t>Carbon Reduction Program (CRP)</a:t>
            </a:r>
          </a:p>
          <a:p>
            <a:pPr marL="514350" indent="-285750">
              <a:buFont typeface="Arial" panose="020B0604020202020204" pitchFamily="34" charset="0"/>
              <a:buChar char="•"/>
              <a:tabLst>
                <a:tab pos="514350" algn="l"/>
              </a:tabLst>
            </a:pPr>
            <a:endParaRPr lang="en-US" dirty="0"/>
          </a:p>
          <a:p>
            <a:pPr>
              <a:tabLst>
                <a:tab pos="514350" algn="l"/>
              </a:tabLst>
            </a:pPr>
            <a:r>
              <a:rPr lang="en-US" dirty="0"/>
              <a:t>Long Range Transportation Plan</a:t>
            </a:r>
          </a:p>
          <a:p>
            <a:pPr>
              <a:tabLst>
                <a:tab pos="514350" algn="l"/>
              </a:tabLst>
            </a:pPr>
            <a:endParaRPr lang="en-US" dirty="0"/>
          </a:p>
          <a:p>
            <a:pPr marL="342900" indent="-114300">
              <a:buFont typeface="Arial" panose="020B0604020202020204" pitchFamily="34" charset="0"/>
              <a:buChar char="•"/>
              <a:tabLst>
                <a:tab pos="514350" algn="l"/>
              </a:tabLst>
            </a:pPr>
            <a:endParaRPr lang="en-US" dirty="0"/>
          </a:p>
          <a:p>
            <a:pPr marL="285750" indent="-285750" defTabSz="51593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What is the TIP?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590674"/>
            <a:ext cx="6340929" cy="4314825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Federally required document (23 CFR </a:t>
            </a:r>
            <a:r>
              <a:rPr lang="en-US" i="0" dirty="0">
                <a:solidFill>
                  <a:schemeClr val="accent2">
                    <a:lumMod val="7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450.326)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Four-year program of federal funding in Lucas and Wood counties</a:t>
            </a:r>
          </a:p>
          <a:p>
            <a:pPr lvl="1"/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The TIP demonstrates a fiscal constraint of funding over th</a:t>
            </a:r>
            <a:r>
              <a:rPr lang="en-US" dirty="0">
                <a:solidFill>
                  <a:srgbClr val="410007"/>
                </a:solidFill>
                <a:highlight>
                  <a:srgbClr val="FFFFFF"/>
                </a:highlight>
                <a:latin typeface="Google Sans"/>
              </a:rPr>
              <a:t>e next four years</a:t>
            </a:r>
            <a:endParaRPr lang="en-US" altLang="en-US" dirty="0"/>
          </a:p>
          <a:p>
            <a:r>
              <a:rPr lang="en-US" altLang="en-US" dirty="0">
                <a:solidFill>
                  <a:schemeClr val="accent2"/>
                </a:solidFill>
              </a:rPr>
              <a:t>Four TMACOG-managed funding sources </a:t>
            </a:r>
            <a:r>
              <a:rPr lang="en-US" altLang="en-US" dirty="0">
                <a:solidFill>
                  <a:schemeClr val="accent1"/>
                </a:solidFill>
              </a:rPr>
              <a:t>(annual $)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Surface Transportation Block Grant (STBG) </a:t>
            </a:r>
            <a:r>
              <a:rPr lang="en-US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oogle Sans"/>
              </a:rPr>
              <a:t>$10,400,000</a:t>
            </a:r>
          </a:p>
          <a:p>
            <a:pPr lvl="1"/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Transportation Alternatives (TA) </a:t>
            </a:r>
            <a:r>
              <a:rPr lang="en-US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oogle Sans"/>
              </a:rPr>
              <a:t>$1,100,000</a:t>
            </a:r>
          </a:p>
          <a:p>
            <a:pPr lvl="1"/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Carbon Re</a:t>
            </a:r>
            <a:r>
              <a:rPr lang="en-US" dirty="0">
                <a:solidFill>
                  <a:srgbClr val="410007"/>
                </a:solidFill>
                <a:highlight>
                  <a:srgbClr val="FFFFFF"/>
                </a:highlight>
                <a:latin typeface="Google Sans"/>
              </a:rPr>
              <a:t>duction Program (CRP) </a:t>
            </a:r>
            <a:r>
              <a:rPr lang="en-US" dirty="0">
                <a:solidFill>
                  <a:schemeClr val="accent1"/>
                </a:solidFill>
                <a:highlight>
                  <a:srgbClr val="FFFFFF"/>
                </a:highlight>
                <a:latin typeface="Google Sans"/>
              </a:rPr>
              <a:t>$1,100,000</a:t>
            </a:r>
          </a:p>
          <a:p>
            <a:pPr lvl="1"/>
            <a:r>
              <a:rPr lang="en-US" b="0" i="0" dirty="0">
                <a:solidFill>
                  <a:srgbClr val="410007"/>
                </a:solidFill>
                <a:effectLst/>
                <a:highlight>
                  <a:srgbClr val="FFFFFF"/>
                </a:highlight>
                <a:latin typeface="Google Sans"/>
              </a:rPr>
              <a:t>Congestion Mitigation and Air Quality (CMAQ) </a:t>
            </a:r>
            <a:r>
              <a:rPr lang="en-US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oogle Sans"/>
              </a:rPr>
              <a:t>$5,600,000</a:t>
            </a:r>
            <a:endParaRPr lang="en-US" b="0" i="0" dirty="0">
              <a:solidFill>
                <a:srgbClr val="410007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2"/>
            <a:r>
              <a:rPr lang="en-US" sz="1800" dirty="0">
                <a:solidFill>
                  <a:srgbClr val="410007"/>
                </a:solidFill>
                <a:highlight>
                  <a:srgbClr val="FFFFFF"/>
                </a:highlight>
                <a:latin typeface="Google Sans"/>
              </a:rPr>
              <a:t>Statewide pool shared between 8 largest MPOs</a:t>
            </a:r>
          </a:p>
        </p:txBody>
      </p:sp>
      <p:pic>
        <p:nvPicPr>
          <p:cNvPr id="3" name="Picture 2" descr="A blue and white map&#10;&#10;Description automatically generated">
            <a:extLst>
              <a:ext uri="{FF2B5EF4-FFF2-40B4-BE49-F238E27FC236}">
                <a16:creationId xmlns:a16="http://schemas.microsoft.com/office/drawing/2014/main" id="{3CEDEC18-C7E2-4E98-C2B8-95869E413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7" y="5369151"/>
            <a:ext cx="1427384" cy="12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422699"/>
            <a:ext cx="9141397" cy="615553"/>
          </a:xfrm>
        </p:spPr>
        <p:txBody>
          <a:bodyPr/>
          <a:lstStyle/>
          <a:p>
            <a:r>
              <a:rPr lang="en-US" dirty="0"/>
              <a:t>FY 2026-2029 TIP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7088" y="1188720"/>
            <a:ext cx="8819609" cy="531266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189 projects with $501,627,828 of federal funds within Lucas and Wood counties</a:t>
            </a:r>
          </a:p>
          <a:p>
            <a:pPr marL="971550" lvl="1" indent="-28575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$453.7 million FHWA and $47.9 million FTA</a:t>
            </a:r>
          </a:p>
          <a:p>
            <a:pPr marL="971550" lvl="1" indent="-28575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$95.4 million Safety</a:t>
            </a:r>
          </a:p>
          <a:p>
            <a:pPr marL="971550" lvl="1" indent="-28575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$139 million Preservation</a:t>
            </a:r>
          </a:p>
          <a:p>
            <a:pPr marL="971550" lvl="1" indent="-28575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$1 million System Reliability (+ $2 million in design)</a:t>
            </a:r>
          </a:p>
          <a:p>
            <a:pPr marL="971550" lvl="1" indent="-28575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$67.3 million TMACOG-managed funds</a:t>
            </a:r>
          </a:p>
          <a:p>
            <a:pPr marL="971550" lvl="1" indent="-28575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$31.4 million 5307 (Transit)</a:t>
            </a:r>
          </a:p>
          <a:p>
            <a:pPr algn="l"/>
            <a:r>
              <a:rPr lang="en-US" sz="2400" b="1" dirty="0"/>
              <a:t>TMACOG is responsible for the selection of projects within Lucas and Wood counties for STBG, CMAQ, CRP, and TA</a:t>
            </a:r>
          </a:p>
          <a:p>
            <a:pPr marL="285750" indent="-285750"/>
            <a:endParaRPr lang="en-US" dirty="0"/>
          </a:p>
        </p:txBody>
      </p:sp>
      <p:pic>
        <p:nvPicPr>
          <p:cNvPr id="3" name="Picture 2" descr="A white map with black text&#10;&#10;Description automatically generated">
            <a:extLst>
              <a:ext uri="{FF2B5EF4-FFF2-40B4-BE49-F238E27FC236}">
                <a16:creationId xmlns:a16="http://schemas.microsoft.com/office/drawing/2014/main" id="{61A68F2A-1C2C-7043-800C-98AF3530B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5505113"/>
            <a:ext cx="1395283" cy="9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5718"/>
            <a:ext cx="10591800" cy="646332"/>
          </a:xfrm>
        </p:spPr>
        <p:txBody>
          <a:bodyPr/>
          <a:lstStyle/>
          <a:p>
            <a:pPr algn="ctr"/>
            <a:r>
              <a:rPr lang="en-US" dirty="0"/>
              <a:t>FY 2026-2029 TIP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052317"/>
            <a:ext cx="10667999" cy="4136965"/>
          </a:xfrm>
        </p:spPr>
        <p:txBody>
          <a:bodyPr/>
          <a:lstStyle/>
          <a:p>
            <a:pPr algn="ctr"/>
            <a:r>
              <a:rPr lang="en-US" altLang="en-US" u="sng" dirty="0"/>
              <a:t>TIP Scoring and Ranking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TMACOG Transportation staff will issue a call for project for the funds being made available and application packages are distributed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Project sponsors will have 2-3 months to submit project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 scoring ad hoc group is assembled consisting of 6-8 volunteers from the Technical Advisory Committee (TAC)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Staff and ad hoc committee members will score all eligible projects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ad hoc committee will meet and go through all projects and all project scores to ensure 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Projects will then be sorted by overall score and we’ll go down the list until available funds have been committed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Projects funded by STBG, TAP and CRP are approved by MPO Policy Board, CMAQ by OARC Executive Directors</a:t>
            </a:r>
          </a:p>
        </p:txBody>
      </p:sp>
      <p:pic>
        <p:nvPicPr>
          <p:cNvPr id="2" name="Picture 1" descr="A blue and white map&#10;&#10;Description automatically generated">
            <a:extLst>
              <a:ext uri="{FF2B5EF4-FFF2-40B4-BE49-F238E27FC236}">
                <a16:creationId xmlns:a16="http://schemas.microsoft.com/office/drawing/2014/main" id="{CDDDFA94-9A6D-BC45-A694-8B7E1E4A3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707" y="156457"/>
            <a:ext cx="1427384" cy="12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372CE-4646-896F-738E-F1BE616D8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941609-FCC2-D99A-097D-ADB29ADC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pPr algn="ctr"/>
            <a:r>
              <a:rPr lang="en-US" dirty="0"/>
              <a:t>FY 2026-2029 TIP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FAA6C9-13BB-1599-5EB4-DC1FC27A2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4136965"/>
          </a:xfrm>
        </p:spPr>
        <p:txBody>
          <a:bodyPr/>
          <a:lstStyle/>
          <a:p>
            <a:pPr algn="ctr"/>
            <a:r>
              <a:rPr lang="en-US" altLang="en-US" u="sng" dirty="0"/>
              <a:t>TIP Management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project sponsor must provide for at least 20% of the project construction cost from locally available (non-TMACOG) funds and is totally responsible for project design and other development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Small Project Funds: $500,000 (STBG), set aside $2,000,000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Changes in Administrative Modifications – certain tasks will no longer require approval by the TAC:</a:t>
            </a:r>
          </a:p>
          <a:p>
            <a:pPr marL="514350" lvl="1" indent="-285750"/>
            <a:r>
              <a:rPr lang="en-US" altLang="en-US" dirty="0"/>
              <a:t>Updating funding amounts that do not change the amounts of TMACOG-managed funding caps.</a:t>
            </a:r>
          </a:p>
          <a:p>
            <a:pPr marL="514350" lvl="1" indent="-285750"/>
            <a:r>
              <a:rPr lang="en-US" altLang="en-US" dirty="0"/>
              <a:t>Adding new non-TMACOG funding sources to projects that are already in the S/TIP.</a:t>
            </a:r>
          </a:p>
          <a:p>
            <a:pPr marL="514350" lvl="1" indent="-285750"/>
            <a:r>
              <a:rPr lang="en-US" altLang="en-US" dirty="0"/>
              <a:t>Splitting or combining projects that are already in the S/TIP.</a:t>
            </a:r>
          </a:p>
        </p:txBody>
      </p:sp>
      <p:pic>
        <p:nvPicPr>
          <p:cNvPr id="2" name="Picture 1" descr="A blue and white map&#10;&#10;Description automatically generated">
            <a:extLst>
              <a:ext uri="{FF2B5EF4-FFF2-40B4-BE49-F238E27FC236}">
                <a16:creationId xmlns:a16="http://schemas.microsoft.com/office/drawing/2014/main" id="{CBE7BDA3-D467-DCD6-C249-58259A232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707" y="156457"/>
            <a:ext cx="1427384" cy="12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594447"/>
            <a:ext cx="9141397" cy="615553"/>
          </a:xfrm>
        </p:spPr>
        <p:txBody>
          <a:bodyPr/>
          <a:lstStyle/>
          <a:p>
            <a:pPr algn="ctr"/>
            <a:r>
              <a:rPr lang="en-US" dirty="0"/>
              <a:t>FY 2026-2029 TIP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5" y="1210000"/>
            <a:ext cx="7799387" cy="369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en-US" b="0" u="sng" dirty="0"/>
              <a:t>STBG Project Prioritization Process</a:t>
            </a:r>
          </a:p>
          <a:p>
            <a:pPr marL="0" lvl="1" indent="0">
              <a:buNone/>
            </a:pPr>
            <a:endParaRPr lang="en-US" b="0" i="0" dirty="0">
              <a:solidFill>
                <a:srgbClr val="410007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1"/>
            <a:endParaRPr lang="en-US" dirty="0">
              <a:solidFill>
                <a:srgbClr val="410007"/>
              </a:solidFill>
              <a:highlight>
                <a:srgbClr val="FFFFFF"/>
              </a:highlight>
              <a:latin typeface="Google Sans"/>
            </a:endParaRPr>
          </a:p>
        </p:txBody>
      </p:sp>
      <p:pic>
        <p:nvPicPr>
          <p:cNvPr id="2" name="Picture 1" descr="A blue and white map&#10;&#10;Description automatically generated">
            <a:extLst>
              <a:ext uri="{FF2B5EF4-FFF2-40B4-BE49-F238E27FC236}">
                <a16:creationId xmlns:a16="http://schemas.microsoft.com/office/drawing/2014/main" id="{469C8D25-1F85-A7B9-988F-D32A0944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707" y="5238523"/>
            <a:ext cx="1427384" cy="1240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48000A-82FE-CC80-6609-D8BF686DB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055" y="1593220"/>
            <a:ext cx="8855890" cy="427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E46AA-5D4D-536B-611A-99933CA9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C47435-C2D1-D6C7-BF79-1F8922E28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95247"/>
              </p:ext>
            </p:extLst>
          </p:nvPr>
        </p:nvGraphicFramePr>
        <p:xfrm>
          <a:off x="1611515" y="114050"/>
          <a:ext cx="8968968" cy="5804430"/>
        </p:xfrm>
        <a:graphic>
          <a:graphicData uri="http://schemas.openxmlformats.org/drawingml/2006/table">
            <a:tbl>
              <a:tblPr/>
              <a:tblGrid>
                <a:gridCol w="2507074">
                  <a:extLst>
                    <a:ext uri="{9D8B030D-6E8A-4147-A177-3AD203B41FA5}">
                      <a16:colId xmlns:a16="http://schemas.microsoft.com/office/drawing/2014/main" val="2670379581"/>
                    </a:ext>
                  </a:extLst>
                </a:gridCol>
                <a:gridCol w="1536027">
                  <a:extLst>
                    <a:ext uri="{9D8B030D-6E8A-4147-A177-3AD203B41FA5}">
                      <a16:colId xmlns:a16="http://schemas.microsoft.com/office/drawing/2014/main" val="2172180895"/>
                    </a:ext>
                  </a:extLst>
                </a:gridCol>
                <a:gridCol w="1536027">
                  <a:extLst>
                    <a:ext uri="{9D8B030D-6E8A-4147-A177-3AD203B41FA5}">
                      <a16:colId xmlns:a16="http://schemas.microsoft.com/office/drawing/2014/main" val="3688305753"/>
                    </a:ext>
                  </a:extLst>
                </a:gridCol>
                <a:gridCol w="1588987">
                  <a:extLst>
                    <a:ext uri="{9D8B030D-6E8A-4147-A177-3AD203B41FA5}">
                      <a16:colId xmlns:a16="http://schemas.microsoft.com/office/drawing/2014/main" val="1100681777"/>
                    </a:ext>
                  </a:extLst>
                </a:gridCol>
                <a:gridCol w="1800853">
                  <a:extLst>
                    <a:ext uri="{9D8B030D-6E8A-4147-A177-3AD203B41FA5}">
                      <a16:colId xmlns:a16="http://schemas.microsoft.com/office/drawing/2014/main" val="2026020894"/>
                    </a:ext>
                  </a:extLst>
                </a:gridCol>
              </a:tblGrid>
              <a:tr h="179700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Criteria for TMACOG-01: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Dunbridge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Rd. Resurfacing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6971"/>
                  </a:ext>
                </a:extLst>
              </a:tr>
              <a:tr h="1797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 Available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30302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 Economic Development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Number of jobs created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635639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(Maximum Points = 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Projects with 10 or more Jobs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270141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 Livability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Project sponsor has official Complete Streets Policy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343142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(Maximum Points = 11)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Positive effect on air quality &amp; identified in the CMP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673089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Positive effect for water quality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916739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Project makes use of recycled materials 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530096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Project design provides for aesthetics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995545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Project includes all reasonable bike improvements and projects are included on the TMACOG regional bicycle network. 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2 - 5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018660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Project includes all reasonable ped improvements. 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2 - 5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070848"/>
                  </a:ext>
                </a:extLst>
              </a:tr>
              <a:tr h="1579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Inter-connectivity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Project provides direct access to multimodal terminals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0 - 6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14534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(Maximum Points = 8)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Project carries public transit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0 - 4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922026"/>
                  </a:ext>
                </a:extLst>
              </a:tr>
              <a:tr h="154323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Sustainability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Project has been programmed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537440"/>
                  </a:ext>
                </a:extLst>
              </a:tr>
              <a:tr h="154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 Project is sponsor's number 1 priority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596726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(Maximum Points = 13)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 RW cleared or not needed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609420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Categorical Exclusion C1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891098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 Percent of project dollars using TIP funds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753879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 Dedicated fees for transportation projects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0 - 5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094807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 Project in community with public transit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850840"/>
                  </a:ext>
                </a:extLst>
              </a:tr>
              <a:tr h="154323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System Use and Performance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 PCR 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0 - 6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964106"/>
                  </a:ext>
                </a:extLst>
              </a:tr>
              <a:tr h="154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 ITS project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64404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(Maximum Points = 60)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 Roadway Projects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01006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 Accident rate per million vehicles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995996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 Existing average daily users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005175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 Percentage of Trucks (8 points max)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585945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 Project listed in 2045 Plan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3+10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624859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 Project History: Sponsor has not received funding in 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32849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 Project Delay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878563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Points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73" marR="2473" marT="24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473" marR="2473" marT="24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13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0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78A40-110A-81D5-13E5-A6367F6FD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57BEAD-2FAA-5711-9121-42E7527E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610756"/>
            <a:ext cx="9141397" cy="787179"/>
          </a:xfrm>
        </p:spPr>
        <p:txBody>
          <a:bodyPr/>
          <a:lstStyle/>
          <a:p>
            <a:pPr algn="ctr"/>
            <a:r>
              <a:rPr lang="en-US" dirty="0"/>
              <a:t>FY 2026-2029 TIP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00E9F-32C2-EA0E-9C31-66FB2BAC8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5" y="828669"/>
            <a:ext cx="7799387" cy="3513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altLang="en-US" b="0" u="sng" dirty="0"/>
              <a:t>TAP Prioritization Process</a:t>
            </a:r>
          </a:p>
          <a:p>
            <a:pPr marL="0" lvl="1" indent="0">
              <a:buNone/>
            </a:pPr>
            <a:endParaRPr lang="en-US" b="0" i="0" dirty="0">
              <a:solidFill>
                <a:srgbClr val="410007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1"/>
            <a:endParaRPr lang="en-US" dirty="0">
              <a:solidFill>
                <a:srgbClr val="410007"/>
              </a:solidFill>
              <a:highlight>
                <a:srgbClr val="FFFFFF"/>
              </a:highlight>
              <a:latin typeface="Google San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806535-6308-2C65-4475-6BBA35870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582357"/>
              </p:ext>
            </p:extLst>
          </p:nvPr>
        </p:nvGraphicFramePr>
        <p:xfrm>
          <a:off x="1710386" y="1481397"/>
          <a:ext cx="8771224" cy="3060519"/>
        </p:xfrm>
        <a:graphic>
          <a:graphicData uri="http://schemas.openxmlformats.org/drawingml/2006/table">
            <a:tbl>
              <a:tblPr/>
              <a:tblGrid>
                <a:gridCol w="6674823">
                  <a:extLst>
                    <a:ext uri="{9D8B030D-6E8A-4147-A177-3AD203B41FA5}">
                      <a16:colId xmlns:a16="http://schemas.microsoft.com/office/drawing/2014/main" val="2910684698"/>
                    </a:ext>
                  </a:extLst>
                </a:gridCol>
                <a:gridCol w="2096401">
                  <a:extLst>
                    <a:ext uri="{9D8B030D-6E8A-4147-A177-3AD203B41FA5}">
                      <a16:colId xmlns:a16="http://schemas.microsoft.com/office/drawing/2014/main" val="2579447807"/>
                    </a:ext>
                  </a:extLst>
                </a:gridCol>
              </a:tblGrid>
              <a:tr h="128552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Criteria CMAQ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20392096"/>
                  </a:ext>
                </a:extLst>
              </a:tr>
              <a:tr h="10383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0035"/>
                  </a:ext>
                </a:extLst>
              </a:tr>
              <a:tr h="101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Type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834392"/>
                  </a:ext>
                </a:extLst>
              </a:tr>
              <a:tr h="101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Effectiveness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95101"/>
                  </a:ext>
                </a:extLst>
              </a:tr>
              <a:tr h="101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Benefits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361753"/>
                  </a:ext>
                </a:extLst>
              </a:tr>
              <a:tr h="101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Modal Level of Service (LOS)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2829"/>
                  </a:ext>
                </a:extLst>
              </a:tr>
              <a:tr h="101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 Impact on LOS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505500"/>
                  </a:ext>
                </a:extLst>
              </a:tr>
              <a:tr h="101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of Project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468633"/>
                  </a:ext>
                </a:extLst>
              </a:tr>
              <a:tr h="692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Non-Federal Match of Requested CMAQ Funds of the phase(s) cost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415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Priority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826050"/>
                  </a:ext>
                </a:extLst>
              </a:tr>
              <a:tr h="10383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Points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909" marR="3909" marT="3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81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50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wish American Heritage Month_Win32_JC_SL_v3" id="{5A91364D-DD38-4994-BB9C-41D074FD197A}" vid="{8577DF34-D72C-48EB-902A-0A54C766E0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7E79F0C31FE41B4071D96AE37E880" ma:contentTypeVersion="13" ma:contentTypeDescription="Create a new document." ma:contentTypeScope="" ma:versionID="3a37f42e569e7413cf4f2ab2359e893b">
  <xsd:schema xmlns:xsd="http://www.w3.org/2001/XMLSchema" xmlns:xs="http://www.w3.org/2001/XMLSchema" xmlns:p="http://schemas.microsoft.com/office/2006/metadata/properties" xmlns:ns2="7244efb9-c526-406a-8571-73a4f8fe2aa2" xmlns:ns3="a3588ec7-150c-4ae6-bc01-1990ac337d6c" targetNamespace="http://schemas.microsoft.com/office/2006/metadata/properties" ma:root="true" ma:fieldsID="cc083827303141e411e6c3634d7b9763" ns2:_="" ns3:_="">
    <xsd:import namespace="7244efb9-c526-406a-8571-73a4f8fe2aa2"/>
    <xsd:import namespace="a3588ec7-150c-4ae6-bc01-1990ac337d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fb9-c526-406a-8571-73a4f8fe2a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ed49bff-ba23-46eb-8aba-50f8302a2d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88ec7-150c-4ae6-bc01-1990ac337d6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929297c-03ff-46c9-aa00-884887d58f81}" ma:internalName="TaxCatchAll" ma:showField="CatchAllData" ma:web="a3588ec7-150c-4ae6-bc01-1990ac337d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44efb9-c526-406a-8571-73a4f8fe2aa2">
      <Terms xmlns="http://schemas.microsoft.com/office/infopath/2007/PartnerControls"/>
    </lcf76f155ced4ddcb4097134ff3c332f>
    <TaxCatchAll xmlns="a3588ec7-150c-4ae6-bc01-1990ac337d6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D9AF16-49F8-4742-829F-E22C0663F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4efb9-c526-406a-8571-73a4f8fe2aa2"/>
    <ds:schemaRef ds:uri="a3588ec7-150c-4ae6-bc01-1990ac337d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F283A3-AA81-4663-8764-64F64C723FD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  <ds:schemaRef ds:uri="7244efb9-c526-406a-8571-73a4f8fe2aa2"/>
    <ds:schemaRef ds:uri="a3588ec7-150c-4ae6-bc01-1990ac337d6c"/>
  </ds:schemaRefs>
</ds:datastoreItem>
</file>

<file path=customXml/itemProps3.xml><?xml version="1.0" encoding="utf-8"?>
<ds:datastoreItem xmlns:ds="http://schemas.openxmlformats.org/officeDocument/2006/customXml" ds:itemID="{915C1F8C-D27A-4CE7-9DF4-4AFDB2880FA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  <clbl:label id="{f9073321-77e9-4faa-9265-6f257d5bbd78}" enabled="0" method="" siteId="{f9073321-77e9-4faa-9265-6f257d5bbd7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Jewish American Heritage Month presentation</Template>
  <TotalTime>2275</TotalTime>
  <Words>1317</Words>
  <Application>Microsoft Office PowerPoint</Application>
  <PresentationFormat>Widescreen</PresentationFormat>
  <Paragraphs>247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Google Sans</vt:lpstr>
      <vt:lpstr>Roboto</vt:lpstr>
      <vt:lpstr>Segoe UI</vt:lpstr>
      <vt:lpstr>Times New Roman</vt:lpstr>
      <vt:lpstr>Office Theme</vt:lpstr>
      <vt:lpstr>TMACOG Transportation Program Project Prioritization Processes</vt:lpstr>
      <vt:lpstr>Prioritization Processes</vt:lpstr>
      <vt:lpstr>What is the TIP?</vt:lpstr>
      <vt:lpstr>FY 2026-2029 TIP</vt:lpstr>
      <vt:lpstr>FY 2026-2029 TIP</vt:lpstr>
      <vt:lpstr>FY 2026-2029 TIP</vt:lpstr>
      <vt:lpstr>FY 2026-2029 TIP</vt:lpstr>
      <vt:lpstr>PowerPoint Presentation</vt:lpstr>
      <vt:lpstr>FY 2026-2029 TIP </vt:lpstr>
      <vt:lpstr>FY 2026-2029 TIP </vt:lpstr>
      <vt:lpstr>2055 Long Range Transportation Plan 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TMACOG Presentation  Template</dc:title>
  <dc:subject/>
  <dc:creator>Lindsey Roehrig</dc:creator>
  <cp:keywords/>
  <dc:description/>
  <cp:lastModifiedBy>David Gedeon</cp:lastModifiedBy>
  <cp:revision>6</cp:revision>
  <dcterms:created xsi:type="dcterms:W3CDTF">2024-06-05T13:03:25Z</dcterms:created>
  <dcterms:modified xsi:type="dcterms:W3CDTF">2025-11-10T17:20:21Z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0x010100CA87E79F0C31FE41B4071D96AE37E880</vt:lpwstr>
  </property>
</Properties>
</file>